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84" r:id="rId4"/>
    <p:sldId id="258" r:id="rId5"/>
    <p:sldId id="274" r:id="rId6"/>
    <p:sldId id="273" r:id="rId7"/>
    <p:sldId id="289" r:id="rId8"/>
    <p:sldId id="260" r:id="rId9"/>
    <p:sldId id="275" r:id="rId10"/>
    <p:sldId id="277" r:id="rId11"/>
    <p:sldId id="276" r:id="rId12"/>
    <p:sldId id="259" r:id="rId13"/>
    <p:sldId id="287" r:id="rId14"/>
    <p:sldId id="285" r:id="rId15"/>
    <p:sldId id="286" r:id="rId16"/>
    <p:sldId id="288" r:id="rId17"/>
    <p:sldId id="279" r:id="rId18"/>
    <p:sldId id="282" r:id="rId19"/>
    <p:sldId id="263" r:id="rId20"/>
    <p:sldId id="269" r:id="rId21"/>
    <p:sldId id="272" r:id="rId22"/>
    <p:sldId id="280" r:id="rId23"/>
    <p:sldId id="281" r:id="rId24"/>
    <p:sldId id="261" r:id="rId25"/>
    <p:sldId id="262" r:id="rId26"/>
    <p:sldId id="267" r:id="rId27"/>
    <p:sldId id="268" r:id="rId28"/>
    <p:sldId id="270" r:id="rId29"/>
    <p:sldId id="271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02" autoAdjust="0"/>
  </p:normalViewPr>
  <p:slideViewPr>
    <p:cSldViewPr snapToGrid="0" snapToObjects="1">
      <p:cViewPr varScale="1">
        <p:scale>
          <a:sx n="83" d="100"/>
          <a:sy n="83" d="100"/>
        </p:scale>
        <p:origin x="-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3111562-4B5C-2F47-A602-A919DA5265D1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E4DB08D-B741-0449-8CAA-D8980A803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Synthesis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1200 </a:t>
            </a:r>
            <a:r>
              <a:rPr lang="en-US" dirty="0" smtClean="0"/>
              <a:t>Peripherals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Elena Weinberg</a:t>
            </a:r>
          </a:p>
          <a:p>
            <a:r>
              <a:rPr lang="en-US" dirty="0" smtClean="0"/>
              <a:t>ECE 6502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865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Peripheral asserts interrupt</a:t>
            </a:r>
          </a:p>
          <a:p>
            <a:r>
              <a:rPr lang="en-US" dirty="0" smtClean="0"/>
              <a:t>Handler processes interrupt</a:t>
            </a:r>
          </a:p>
          <a:p>
            <a:r>
              <a:rPr lang="en-US" dirty="0" smtClean="0"/>
              <a:t>Handler notifies peripheral that interrupt has been processed</a:t>
            </a:r>
          </a:p>
          <a:p>
            <a:r>
              <a:rPr lang="en-US" dirty="0" smtClean="0"/>
              <a:t>Peripheral de-asserts interrupt</a:t>
            </a:r>
          </a:p>
          <a:p>
            <a:r>
              <a:rPr lang="en-US" dirty="0" smtClean="0"/>
              <a:t>Handler clears corresponding bit in PICSR and returns</a:t>
            </a:r>
            <a:endParaRPr lang="en-US" dirty="0"/>
          </a:p>
          <a:p>
            <a:pPr marL="68580" indent="0">
              <a:buNone/>
            </a:pPr>
            <a:r>
              <a:rPr lang="en-US" dirty="0" smtClean="0"/>
              <a:t>Note:  peripheral must de-assert promptly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56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47737"/>
            <a:ext cx="7024744" cy="1143000"/>
          </a:xfrm>
        </p:spPr>
        <p:txBody>
          <a:bodyPr/>
          <a:lstStyle/>
          <a:p>
            <a:r>
              <a:rPr lang="en-US" dirty="0" smtClean="0"/>
              <a:t>PIC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90738"/>
            <a:ext cx="6777317" cy="4341892"/>
          </a:xfrm>
        </p:spPr>
        <p:txBody>
          <a:bodyPr/>
          <a:lstStyle/>
          <a:p>
            <a:r>
              <a:rPr lang="en-US" dirty="0" smtClean="0"/>
              <a:t>Latched level-sensitive interrupt</a:t>
            </a:r>
          </a:p>
          <a:p>
            <a:endParaRPr lang="en-US" dirty="0" smtClean="0"/>
          </a:p>
          <a:p>
            <a:r>
              <a:rPr lang="en-US" dirty="0" smtClean="0"/>
              <a:t>Once interrupt line is latched (its value appears in PICSR), no new interrupts can be triggered for that line until its bit in PICSR is cleared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Block diagram:</a:t>
            </a:r>
          </a:p>
        </p:txBody>
      </p:sp>
      <p:pic>
        <p:nvPicPr>
          <p:cNvPr id="4" name="Picture 3" descr="Screen Shot 2014-05-07 at 6.55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881" y="3990964"/>
            <a:ext cx="5156401" cy="234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7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Overview:  Power Management (PM)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34830"/>
            <a:ext cx="6777317" cy="409779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>
                <a:sym typeface="Wingdings"/>
              </a:rPr>
              <a:t>OR 1200 has 3 power saving features: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Slow/Idle mode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Doze mode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Sleep mode</a:t>
            </a: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547867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Power Management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Slow mode </a:t>
            </a:r>
            <a:r>
              <a:rPr lang="en-US" dirty="0">
                <a:sym typeface="Wingdings"/>
              </a:rPr>
              <a:t> enables full functionality at lower frequency to reduce power consumption</a:t>
            </a:r>
          </a:p>
          <a:p>
            <a:pPr lvl="1"/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Usually </a:t>
            </a:r>
            <a:r>
              <a:rPr lang="en-US" dirty="0">
                <a:sym typeface="Wingdings"/>
              </a:rPr>
              <a:t>set dynamically by OS’s idle routine that monitors usage of processor </a:t>
            </a:r>
            <a:r>
              <a:rPr lang="en-US" dirty="0" smtClean="0">
                <a:sym typeface="Wingdings"/>
              </a:rPr>
              <a:t>core</a:t>
            </a: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901492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Power Management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Doze mode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suspends software processing on the core by disabling all clocks to the processor internal units except </a:t>
            </a:r>
            <a:r>
              <a:rPr lang="en-US" dirty="0" smtClean="0">
                <a:sym typeface="Wingdings"/>
              </a:rPr>
              <a:t>to </a:t>
            </a:r>
            <a:r>
              <a:rPr lang="en-US" dirty="0">
                <a:sym typeface="Wingdings"/>
              </a:rPr>
              <a:t>TT and PIC</a:t>
            </a:r>
          </a:p>
          <a:p>
            <a:pPr lvl="1"/>
            <a:r>
              <a:rPr lang="en-US" dirty="0">
                <a:sym typeface="Wingdings"/>
              </a:rPr>
              <a:t>Other on-chip blocks (outside of the processor block) continue to function </a:t>
            </a:r>
            <a:r>
              <a:rPr lang="en-US" dirty="0" smtClean="0">
                <a:sym typeface="Wingdings"/>
              </a:rPr>
              <a:t>normally</a:t>
            </a:r>
          </a:p>
          <a:p>
            <a:pPr lvl="1"/>
            <a:r>
              <a:rPr lang="en-US" dirty="0" smtClean="0">
                <a:sym typeface="Wingdings"/>
              </a:rPr>
              <a:t>If interrupt occurs, processor must leave doze mode</a:t>
            </a:r>
          </a:p>
        </p:txBody>
      </p:sp>
    </p:spTree>
    <p:extLst>
      <p:ext uri="{BB962C8B-B14F-4D97-AF65-F5344CB8AC3E}">
        <p14:creationId xmlns:p14="http://schemas.microsoft.com/office/powerpoint/2010/main" val="451958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Power Management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  <a:p>
            <a:pPr marL="342900" lvl="1"/>
            <a:r>
              <a:rPr lang="en-US" b="1" dirty="0"/>
              <a:t>Sleep mode </a:t>
            </a:r>
            <a:r>
              <a:rPr lang="en-US" dirty="0">
                <a:sym typeface="Wingdings"/>
              </a:rPr>
              <a:t> all processor internal units are </a:t>
            </a:r>
            <a:r>
              <a:rPr lang="en-US" dirty="0" smtClean="0">
                <a:sym typeface="Wingdings"/>
              </a:rPr>
              <a:t>disabled and V</a:t>
            </a:r>
            <a:r>
              <a:rPr lang="en-US" baseline="-25000" dirty="0" smtClean="0">
                <a:sym typeface="Wingdings"/>
              </a:rPr>
              <a:t>DD</a:t>
            </a:r>
            <a:r>
              <a:rPr lang="en-US" dirty="0" smtClean="0">
                <a:sym typeface="Wingdings"/>
              </a:rPr>
              <a:t> may be lowered</a:t>
            </a:r>
          </a:p>
          <a:p>
            <a:pPr marL="342900" lvl="1"/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Disabled by interrupt </a:t>
            </a:r>
            <a:r>
              <a:rPr lang="en-US" dirty="0">
                <a:sym typeface="Wingdings"/>
              </a:rPr>
              <a:t>received from PIC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432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706375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Management Register (PMR) &amp;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49376"/>
            <a:ext cx="6777317" cy="398325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i="1" dirty="0" smtClean="0"/>
              <a:t>32-bit special-purpose register used to enable or disable PM features &amp; modes</a:t>
            </a:r>
          </a:p>
          <a:p>
            <a:pPr marL="342900" lvl="1"/>
            <a:r>
              <a:rPr lang="en-US" b="1" dirty="0" smtClean="0">
                <a:sym typeface="Wingdings"/>
              </a:rPr>
              <a:t>Slow Mode:  </a:t>
            </a:r>
            <a:r>
              <a:rPr lang="en-US" dirty="0" smtClean="0">
                <a:sym typeface="Wingdings"/>
              </a:rPr>
              <a:t>Software </a:t>
            </a:r>
            <a:r>
              <a:rPr lang="en-US" dirty="0">
                <a:sym typeface="Wingdings"/>
              </a:rPr>
              <a:t>controlled with 4-bit value </a:t>
            </a:r>
            <a:r>
              <a:rPr lang="en-US" dirty="0" smtClean="0">
                <a:sym typeface="Wingdings"/>
              </a:rPr>
              <a:t>in PMR[SDF]  </a:t>
            </a:r>
            <a:r>
              <a:rPr lang="en-US" dirty="0">
                <a:sym typeface="Wingdings"/>
              </a:rPr>
              <a:t>lower value means higher performance expected from processor </a:t>
            </a:r>
            <a:r>
              <a:rPr lang="en-US" dirty="0" smtClean="0">
                <a:sym typeface="Wingdings"/>
              </a:rPr>
              <a:t>core</a:t>
            </a:r>
          </a:p>
          <a:p>
            <a:pPr marL="342900" lvl="1"/>
            <a:r>
              <a:rPr lang="en-US" b="1" dirty="0" smtClean="0">
                <a:sym typeface="Wingdings"/>
              </a:rPr>
              <a:t>Doze Mode:</a:t>
            </a:r>
            <a:r>
              <a:rPr lang="en-US" dirty="0" smtClean="0">
                <a:sym typeface="Wingdings"/>
              </a:rPr>
              <a:t>  Activated by setting PMR[DME] bit</a:t>
            </a:r>
          </a:p>
          <a:p>
            <a:pPr marL="342900" lvl="1"/>
            <a:r>
              <a:rPr lang="en-US" b="1" dirty="0" smtClean="0">
                <a:sym typeface="Wingdings"/>
              </a:rPr>
              <a:t>Sleep Mode:</a:t>
            </a:r>
            <a:r>
              <a:rPr lang="en-US" dirty="0" smtClean="0">
                <a:sym typeface="Wingdings"/>
              </a:rPr>
              <a:t>  Activated by setting PMR[SME] bit</a:t>
            </a:r>
            <a:endParaRPr lang="en-US" b="1" dirty="0">
              <a:sym typeface="Wingdings"/>
            </a:endParaRPr>
          </a:p>
          <a:p>
            <a:endParaRPr lang="en-US" dirty="0"/>
          </a:p>
        </p:txBody>
      </p:sp>
      <p:pic>
        <p:nvPicPr>
          <p:cNvPr id="4" name="Picture 3" descr="Screen Shot 2014-05-09 at 7.07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544" y="5251320"/>
            <a:ext cx="4997547" cy="151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3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Management Evaluation</a:t>
            </a:r>
            <a:endParaRPr lang="en-US" dirty="0"/>
          </a:p>
        </p:txBody>
      </p:sp>
      <p:pic>
        <p:nvPicPr>
          <p:cNvPr id="4" name="Picture 3" descr="Screen Shot 2014-05-06 at 7.52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16" y="3069589"/>
            <a:ext cx="7807629" cy="196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211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7771" y="2034485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Place and Route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with IC Compiler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133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T_IC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25" y="529612"/>
            <a:ext cx="6105110" cy="600994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0045" y="340769"/>
            <a:ext cx="2307780" cy="61987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/>
              <a:t>Tick Timer</a:t>
            </a:r>
          </a:p>
          <a:p>
            <a:endParaRPr lang="en-US" sz="2000" b="1" dirty="0" smtClean="0"/>
          </a:p>
          <a:p>
            <a:endParaRPr lang="en-US" sz="2000" b="1" dirty="0"/>
          </a:p>
          <a:p>
            <a:endParaRPr lang="en-US" sz="2000" b="1" dirty="0" smtClean="0"/>
          </a:p>
          <a:p>
            <a:r>
              <a:rPr lang="en-US" sz="2000" dirty="0" smtClean="0"/>
              <a:t>Dimensions:</a:t>
            </a:r>
          </a:p>
          <a:p>
            <a:r>
              <a:rPr lang="en-US" sz="2000" dirty="0" smtClean="0"/>
              <a:t>45.5 X 45.5</a:t>
            </a:r>
          </a:p>
          <a:p>
            <a:endParaRPr lang="en-US" sz="2000" dirty="0" smtClean="0"/>
          </a:p>
          <a:p>
            <a:r>
              <a:rPr lang="en-US" sz="2000" dirty="0" smtClean="0"/>
              <a:t>Total area:</a:t>
            </a:r>
          </a:p>
          <a:p>
            <a:r>
              <a:rPr lang="en-US" sz="2000" dirty="0" smtClean="0"/>
              <a:t>2071μm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Total power:</a:t>
            </a:r>
          </a:p>
          <a:p>
            <a:r>
              <a:rPr lang="en-US" sz="2000" dirty="0" smtClean="0"/>
              <a:t>298μW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0772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Synthesized 3 </a:t>
            </a:r>
            <a:r>
              <a:rPr lang="en-US" dirty="0" smtClean="0"/>
              <a:t>OR 1200 </a:t>
            </a:r>
            <a:r>
              <a:rPr lang="en-US" dirty="0" smtClean="0"/>
              <a:t>peripherals: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Tick </a:t>
            </a:r>
            <a:r>
              <a:rPr lang="en-US" dirty="0" smtClean="0"/>
              <a:t>Timer Facility</a:t>
            </a:r>
            <a:endParaRPr lang="en-US" dirty="0" smtClean="0"/>
          </a:p>
          <a:p>
            <a:r>
              <a:rPr lang="en-US" dirty="0"/>
              <a:t>Programmable Interrupt </a:t>
            </a:r>
            <a:r>
              <a:rPr lang="en-US" dirty="0" smtClean="0"/>
              <a:t>Controller</a:t>
            </a:r>
            <a:endParaRPr lang="en-US" dirty="0" smtClean="0"/>
          </a:p>
          <a:p>
            <a:r>
              <a:rPr lang="en-US" dirty="0" smtClean="0"/>
              <a:t>Power Management Unit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257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_IC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447" y="704401"/>
            <a:ext cx="6086006" cy="586482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16073" y="357708"/>
            <a:ext cx="2197373" cy="62115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/>
              <a:t>PIC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Dimensions:</a:t>
            </a:r>
          </a:p>
          <a:p>
            <a:r>
              <a:rPr lang="en-US" sz="2000" dirty="0" smtClean="0"/>
              <a:t>32.6 X 32.6</a:t>
            </a:r>
          </a:p>
          <a:p>
            <a:endParaRPr lang="en-US" sz="2000" dirty="0"/>
          </a:p>
          <a:p>
            <a:r>
              <a:rPr lang="en-US" sz="2000" dirty="0" smtClean="0"/>
              <a:t>Total area:</a:t>
            </a:r>
          </a:p>
          <a:p>
            <a:r>
              <a:rPr lang="en-US" sz="2000" dirty="0" smtClean="0"/>
              <a:t>1065μm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Total power:</a:t>
            </a:r>
          </a:p>
          <a:p>
            <a:r>
              <a:rPr lang="en-US" sz="2000" dirty="0" smtClean="0"/>
              <a:t>157</a:t>
            </a:r>
            <a:r>
              <a:rPr lang="en-US" sz="2000" dirty="0"/>
              <a:t>μW</a:t>
            </a:r>
          </a:p>
          <a:p>
            <a:endParaRPr lang="en-US" sz="20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90035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73769" y="342279"/>
            <a:ext cx="2096108" cy="61214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/>
              <a:t>PM</a:t>
            </a:r>
            <a:endParaRPr lang="en-US" sz="28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Dimensions:</a:t>
            </a:r>
          </a:p>
          <a:p>
            <a:r>
              <a:rPr lang="en-US" sz="2000" dirty="0" smtClean="0"/>
              <a:t>8.5 X 8.5</a:t>
            </a:r>
          </a:p>
          <a:p>
            <a:endParaRPr lang="en-US" sz="2000" dirty="0"/>
          </a:p>
          <a:p>
            <a:r>
              <a:rPr lang="en-US" sz="2000" dirty="0" smtClean="0"/>
              <a:t>Total area:</a:t>
            </a:r>
          </a:p>
          <a:p>
            <a:r>
              <a:rPr lang="en-US" sz="2000" dirty="0" smtClean="0"/>
              <a:t>72μm</a:t>
            </a:r>
          </a:p>
          <a:p>
            <a:endParaRPr lang="en-US" sz="2000" dirty="0"/>
          </a:p>
          <a:p>
            <a:r>
              <a:rPr lang="en-US" sz="2000" dirty="0" smtClean="0"/>
              <a:t>Total power:</a:t>
            </a:r>
          </a:p>
          <a:p>
            <a:r>
              <a:rPr lang="en-US" sz="2000" dirty="0" smtClean="0"/>
              <a:t>3</a:t>
            </a:r>
            <a:r>
              <a:rPr lang="en-US" sz="2000" dirty="0"/>
              <a:t>μW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2" name="Picture 1" descr="PM_IC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877" y="759066"/>
            <a:ext cx="6252923" cy="570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223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/>
              <a:t>OpenRisc</a:t>
            </a:r>
            <a:r>
              <a:rPr lang="en-US" dirty="0"/>
              <a:t> 1200 is an open source architecture available at </a:t>
            </a: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1800" dirty="0" smtClean="0"/>
              <a:t>http</a:t>
            </a:r>
            <a:r>
              <a:rPr lang="en-US" sz="1800" dirty="0"/>
              <a:t>://</a:t>
            </a:r>
            <a:r>
              <a:rPr lang="en-US" sz="1800" dirty="0" err="1"/>
              <a:t>opencores.org</a:t>
            </a:r>
            <a:r>
              <a:rPr lang="en-US" sz="1800" dirty="0"/>
              <a:t>/</a:t>
            </a:r>
            <a:r>
              <a:rPr lang="en-US" sz="1800" dirty="0" smtClean="0"/>
              <a:t>or1k/OR1200_OpenRISC_Processor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42378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906" y="2505552"/>
            <a:ext cx="7024744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94007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94" y="2222339"/>
            <a:ext cx="2501655" cy="116077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TT:  </a:t>
            </a:r>
            <a:br>
              <a:rPr lang="en-US" sz="2800" dirty="0" smtClean="0"/>
            </a:br>
            <a:r>
              <a:rPr lang="en-US" sz="2800" dirty="0" smtClean="0"/>
              <a:t>DC Synthesis</a:t>
            </a:r>
            <a:endParaRPr lang="en-US" sz="2800" dirty="0"/>
          </a:p>
        </p:txBody>
      </p:sp>
      <p:pic>
        <p:nvPicPr>
          <p:cNvPr id="5" name="Picture 4" descr="DC_T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186" y="158740"/>
            <a:ext cx="5574040" cy="657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576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4983" y="615111"/>
            <a:ext cx="5289626" cy="1160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TT:  DFT Synthesis</a:t>
            </a:r>
            <a:endParaRPr lang="en-US" sz="2800" dirty="0"/>
          </a:p>
        </p:txBody>
      </p:sp>
      <p:pic>
        <p:nvPicPr>
          <p:cNvPr id="5" name="Picture 4" descr="DFT_T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51" y="1329435"/>
            <a:ext cx="7987824" cy="529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193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C_P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860" y="119054"/>
            <a:ext cx="4161139" cy="6624343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43494" y="2123127"/>
            <a:ext cx="3930366" cy="27382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PIC:  DC Synthesis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87004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FT_P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" y="984694"/>
            <a:ext cx="7795337" cy="577412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48283" y="404305"/>
            <a:ext cx="5289626" cy="1160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PIC:  DFT Synthesis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5465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94" y="2222339"/>
            <a:ext cx="2878676" cy="152785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PM:  </a:t>
            </a:r>
            <a:br>
              <a:rPr lang="en-US" sz="2800" dirty="0" smtClean="0"/>
            </a:br>
            <a:r>
              <a:rPr lang="en-US" sz="2800" dirty="0" smtClean="0"/>
              <a:t>DC Synthesis</a:t>
            </a:r>
            <a:endParaRPr lang="en-US" sz="2800" dirty="0"/>
          </a:p>
        </p:txBody>
      </p:sp>
      <p:pic>
        <p:nvPicPr>
          <p:cNvPr id="3" name="Picture 2" descr="DC_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898" y="520700"/>
            <a:ext cx="4686300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4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2080" y="2083442"/>
            <a:ext cx="3930367" cy="30755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PM:  DFT Synthesis</a:t>
            </a:r>
            <a:endParaRPr lang="en-US" sz="2800" dirty="0"/>
          </a:p>
        </p:txBody>
      </p:sp>
      <p:pic>
        <p:nvPicPr>
          <p:cNvPr id="2" name="Picture 1" descr="DFT_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522" y="198423"/>
            <a:ext cx="2570783" cy="652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86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constrained age</a:t>
            </a:r>
            <a:endParaRPr lang="en-US" dirty="0" smtClean="0">
              <a:sym typeface="Wingdings"/>
            </a:endParaRPr>
          </a:p>
          <a:p>
            <a:pPr marL="68580" indent="0">
              <a:buNone/>
            </a:pPr>
            <a:r>
              <a:rPr lang="en-US" dirty="0" smtClean="0">
                <a:sym typeface="Wingdings"/>
              </a:rPr>
              <a:t>	 </a:t>
            </a:r>
            <a:r>
              <a:rPr lang="en-US" dirty="0" smtClean="0"/>
              <a:t>Power management crucial</a:t>
            </a:r>
          </a:p>
          <a:p>
            <a:r>
              <a:rPr lang="en-US" dirty="0" smtClean="0"/>
              <a:t>In order to implement power-saving modes OR 1200 requires</a:t>
            </a:r>
          </a:p>
          <a:p>
            <a:pPr lvl="1"/>
            <a:r>
              <a:rPr lang="en-US" dirty="0" smtClean="0"/>
              <a:t>Power Management Unit</a:t>
            </a:r>
          </a:p>
          <a:p>
            <a:pPr lvl="1"/>
            <a:r>
              <a:rPr lang="en-US" dirty="0" smtClean="0"/>
              <a:t>Tick Timer Facility</a:t>
            </a:r>
          </a:p>
          <a:p>
            <a:pPr lvl="1"/>
            <a:r>
              <a:rPr lang="en-US" dirty="0" smtClean="0"/>
              <a:t>Programmable </a:t>
            </a:r>
            <a:r>
              <a:rPr lang="en-US" dirty="0"/>
              <a:t>I</a:t>
            </a:r>
            <a:r>
              <a:rPr lang="en-US" dirty="0" smtClean="0"/>
              <a:t>nterrupt </a:t>
            </a:r>
            <a:r>
              <a:rPr lang="en-US" dirty="0"/>
              <a:t>C</a:t>
            </a:r>
            <a:r>
              <a:rPr lang="en-US" dirty="0" smtClean="0"/>
              <a:t>ontroller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92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Overview:  Tick Timer (TT)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Timer clocked by RISC clock</a:t>
            </a:r>
          </a:p>
          <a:p>
            <a:endParaRPr lang="en-US" dirty="0" smtClean="0"/>
          </a:p>
          <a:p>
            <a:r>
              <a:rPr lang="en-US" dirty="0" smtClean="0"/>
              <a:t>OS </a:t>
            </a:r>
            <a:r>
              <a:rPr lang="en-US" dirty="0"/>
              <a:t>uses for precise time measurement and system </a:t>
            </a:r>
            <a:r>
              <a:rPr lang="en-US" dirty="0" smtClean="0"/>
              <a:t>scheduling</a:t>
            </a:r>
          </a:p>
          <a:p>
            <a:endParaRPr lang="en-US" dirty="0" smtClean="0"/>
          </a:p>
          <a:p>
            <a:r>
              <a:rPr lang="en-US" dirty="0" smtClean="0"/>
              <a:t>Operates </a:t>
            </a:r>
            <a:r>
              <a:rPr lang="en-US" dirty="0" smtClean="0"/>
              <a:t>from separate clock </a:t>
            </a:r>
            <a:r>
              <a:rPr lang="en-US" dirty="0" smtClean="0"/>
              <a:t>source so that doze </a:t>
            </a:r>
            <a:r>
              <a:rPr lang="en-US" dirty="0"/>
              <a:t>power management </a:t>
            </a:r>
            <a:r>
              <a:rPr lang="en-US" dirty="0" smtClean="0"/>
              <a:t>mode can be implemented</a:t>
            </a:r>
            <a:endParaRPr lang="en-US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14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 timer count:  2^32 clock cycles</a:t>
            </a:r>
          </a:p>
          <a:p>
            <a:r>
              <a:rPr lang="en-US" dirty="0" smtClean="0"/>
              <a:t>Max time period between interrupts:  </a:t>
            </a:r>
          </a:p>
          <a:p>
            <a:pPr marL="68580" indent="0">
              <a:buNone/>
            </a:pPr>
            <a:r>
              <a:rPr lang="en-US" dirty="0"/>
              <a:t>	</a:t>
            </a:r>
            <a:r>
              <a:rPr lang="en-US" dirty="0" smtClean="0"/>
              <a:t>2^28 clock cycles</a:t>
            </a:r>
          </a:p>
          <a:p>
            <a:r>
              <a:rPr lang="en-US" dirty="0" err="1" smtClean="0"/>
              <a:t>Maskable</a:t>
            </a:r>
            <a:r>
              <a:rPr lang="en-US" dirty="0" smtClean="0"/>
              <a:t> tick timer interrupt</a:t>
            </a:r>
          </a:p>
          <a:p>
            <a:r>
              <a:rPr lang="en-US" dirty="0" smtClean="0"/>
              <a:t>Single run, </a:t>
            </a:r>
            <a:r>
              <a:rPr lang="en-US" dirty="0" err="1" smtClean="0"/>
              <a:t>restartable</a:t>
            </a:r>
            <a:r>
              <a:rPr lang="en-US" dirty="0" smtClean="0"/>
              <a:t>, or continues counter modes</a:t>
            </a:r>
          </a:p>
        </p:txBody>
      </p:sp>
    </p:spTree>
    <p:extLst>
      <p:ext uri="{BB962C8B-B14F-4D97-AF65-F5344CB8AC3E}">
        <p14:creationId xmlns:p14="http://schemas.microsoft.com/office/powerpoint/2010/main" val="3718056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456164"/>
            <a:ext cx="7024744" cy="1143000"/>
          </a:xfrm>
        </p:spPr>
        <p:txBody>
          <a:bodyPr/>
          <a:lstStyle/>
          <a:p>
            <a:r>
              <a:rPr lang="en-US" dirty="0" smtClean="0"/>
              <a:t>TT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99164"/>
            <a:ext cx="6777317" cy="4233465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en-US" dirty="0" smtClean="0"/>
              <a:t>TT enabled with TTMR</a:t>
            </a:r>
          </a:p>
          <a:p>
            <a:pPr marL="68580" indent="0">
              <a:buNone/>
            </a:pPr>
            <a:r>
              <a:rPr lang="en-US" dirty="0" smtClean="0"/>
              <a:t>TTCR incremented with each clock cycle</a:t>
            </a:r>
          </a:p>
          <a:p>
            <a:pPr marL="68580" indent="0">
              <a:buNone/>
            </a:pPr>
            <a:endParaRPr lang="en-US" b="1" dirty="0" smtClean="0"/>
          </a:p>
          <a:p>
            <a:pPr marL="68580" indent="0">
              <a:buNone/>
            </a:pPr>
            <a:r>
              <a:rPr lang="en-US" b="1" dirty="0" smtClean="0"/>
              <a:t>TT </a:t>
            </a:r>
            <a:r>
              <a:rPr lang="en-US" b="1" dirty="0"/>
              <a:t>Mode Register (TTMR):</a:t>
            </a:r>
          </a:p>
          <a:p>
            <a:pPr marL="68580" indent="0">
              <a:buNone/>
            </a:pPr>
            <a:r>
              <a:rPr lang="en-US" dirty="0"/>
              <a:t>-Programmed with time period</a:t>
            </a:r>
          </a:p>
          <a:p>
            <a:pPr marL="68580" indent="0">
              <a:buNone/>
            </a:pPr>
            <a:r>
              <a:rPr lang="en-US" dirty="0"/>
              <a:t> of TT and mode bits that control</a:t>
            </a:r>
          </a:p>
          <a:p>
            <a:pPr marL="68580" indent="0">
              <a:buNone/>
            </a:pPr>
            <a:r>
              <a:rPr lang="en-US" dirty="0"/>
              <a:t> operation of TT</a:t>
            </a:r>
          </a:p>
          <a:p>
            <a:pPr marL="68580" indent="0">
              <a:buNone/>
            </a:pPr>
            <a:r>
              <a:rPr lang="en-US" b="1" dirty="0"/>
              <a:t>TT Count Register (TTCR)</a:t>
            </a:r>
          </a:p>
          <a:p>
            <a:pPr marL="68580" indent="0">
              <a:buNone/>
            </a:pPr>
            <a:r>
              <a:rPr lang="en-US" dirty="0"/>
              <a:t>-Holds current value of </a:t>
            </a:r>
            <a:r>
              <a:rPr lang="en-US" dirty="0" smtClean="0"/>
              <a:t>TT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Block diagram: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creen Shot 2014-05-07 at 6.39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305" y="4966803"/>
            <a:ext cx="4463842" cy="148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381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Timer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10213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Indicated by [M] bits in TTMR: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[TP] = Time Period, bits 27:0 of TTMR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756794"/>
              </p:ext>
            </p:extLst>
          </p:nvPr>
        </p:nvGraphicFramePr>
        <p:xfrm>
          <a:off x="564185" y="3030752"/>
          <a:ext cx="8019432" cy="256539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45652"/>
                <a:gridCol w="4452465"/>
                <a:gridCol w="31213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Tick timer is disabled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Disabled Timer Mode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Timer is restarted when TTMR[TP] matches TTCR[27:0]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Auto-Restart Timer Mode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Timer stops when TTMR[TP] matches TTCR[27:0] (change TTCR to resume counting)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One-Shot Timer Mode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Timer does not stop when TTMR[TP] matches TTCR[27:0]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Continuous Timer Mode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43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Overview:  Programmable Interrupt Controller (PIC)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Receives interrupts from external sources and forwards them as low or high priority interrupt exceptions to the CPU </a:t>
            </a:r>
            <a:r>
              <a:rPr lang="en-US" dirty="0" smtClean="0"/>
              <a:t>core</a:t>
            </a:r>
          </a:p>
          <a:p>
            <a:endParaRPr lang="en-US" dirty="0" smtClean="0"/>
          </a:p>
          <a:p>
            <a:r>
              <a:rPr lang="en-US" dirty="0" smtClean="0"/>
              <a:t>PIC has 3 special-purpose registers and 32 interrupt inputs</a:t>
            </a:r>
          </a:p>
          <a:p>
            <a:endParaRPr lang="en-US" dirty="0" smtClean="0"/>
          </a:p>
          <a:p>
            <a:r>
              <a:rPr lang="en-US" dirty="0" smtClean="0"/>
              <a:t>30 other interrupt inputs can be masked and prioritized through programming special-purpose registers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 marL="68580" indent="0">
              <a:buNone/>
            </a:pPr>
            <a:endParaRPr lang="en-US" sz="1600" dirty="0"/>
          </a:p>
          <a:p>
            <a:pPr marL="6858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58294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en-US" dirty="0" smtClean="0"/>
              <a:t>PIC Registers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99164"/>
            <a:ext cx="6777317" cy="4233465"/>
          </a:xfrm>
        </p:spPr>
        <p:txBody>
          <a:bodyPr/>
          <a:lstStyle/>
          <a:p>
            <a:pPr marL="68580" indent="0">
              <a:buNone/>
            </a:pPr>
            <a:endParaRPr lang="en-US" sz="2200" b="1" dirty="0" smtClean="0"/>
          </a:p>
          <a:p>
            <a:pPr marL="68580" indent="0">
              <a:buNone/>
            </a:pPr>
            <a:r>
              <a:rPr lang="en-US" sz="2200" b="1" dirty="0" smtClean="0"/>
              <a:t>PIC </a:t>
            </a:r>
            <a:r>
              <a:rPr lang="en-US" sz="2200" b="1" dirty="0"/>
              <a:t>Mask Register (PICMR)</a:t>
            </a:r>
          </a:p>
          <a:p>
            <a:pPr marL="68580" indent="0">
              <a:buNone/>
            </a:pPr>
            <a:r>
              <a:rPr lang="en-US" sz="2200" dirty="0"/>
              <a:t>-Used to mask or unmask up to 30 </a:t>
            </a:r>
          </a:p>
          <a:p>
            <a:pPr marL="68580" indent="0">
              <a:buNone/>
            </a:pPr>
            <a:r>
              <a:rPr lang="en-US" sz="2200" dirty="0"/>
              <a:t>  programmable interrupt </a:t>
            </a:r>
            <a:r>
              <a:rPr lang="en-US" sz="2200" dirty="0" smtClean="0"/>
              <a:t>sources</a:t>
            </a:r>
            <a:endParaRPr lang="en-US" sz="2200" b="1" dirty="0" smtClean="0"/>
          </a:p>
          <a:p>
            <a:pPr marL="68580" indent="0">
              <a:buNone/>
            </a:pPr>
            <a:r>
              <a:rPr lang="en-US" sz="2200" b="1" dirty="0" smtClean="0"/>
              <a:t>PIC </a:t>
            </a:r>
            <a:r>
              <a:rPr lang="en-US" sz="2200" b="1" dirty="0"/>
              <a:t>Status Register (PICSR</a:t>
            </a:r>
            <a:r>
              <a:rPr lang="en-US" sz="2200" b="1" dirty="0" smtClean="0"/>
              <a:t>)</a:t>
            </a:r>
          </a:p>
          <a:p>
            <a:pPr marL="68580" indent="0">
              <a:buNone/>
            </a:pPr>
            <a:r>
              <a:rPr lang="en-US" sz="2200" dirty="0" smtClean="0"/>
              <a:t>-Used to determine status of each interrupt </a:t>
            </a:r>
          </a:p>
          <a:p>
            <a:pPr marL="6858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input</a:t>
            </a:r>
            <a:endParaRPr lang="en-US" sz="2200" dirty="0"/>
          </a:p>
          <a:p>
            <a:pPr marL="68580" indent="0">
              <a:buNone/>
            </a:pPr>
            <a:r>
              <a:rPr lang="en-US" sz="2200" b="1" dirty="0"/>
              <a:t>PIC Priority Register (PICPR</a:t>
            </a:r>
            <a:r>
              <a:rPr lang="en-US" sz="2200" b="1" dirty="0" smtClean="0"/>
              <a:t>)</a:t>
            </a:r>
          </a:p>
          <a:p>
            <a:pPr marL="68580" indent="0">
              <a:buNone/>
            </a:pPr>
            <a:r>
              <a:rPr lang="en-US" sz="2200" dirty="0" smtClean="0"/>
              <a:t>-Used to assign low or high priority to max of 30 </a:t>
            </a:r>
          </a:p>
          <a:p>
            <a:pPr marL="6858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interrupt sources</a:t>
            </a:r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53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1485</TotalTime>
  <Words>705</Words>
  <Application>Microsoft Macintosh PowerPoint</Application>
  <PresentationFormat>On-screen Show (4:3)</PresentationFormat>
  <Paragraphs>169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Austin</vt:lpstr>
      <vt:lpstr>Synthesis of  OR 1200 Peripherals</vt:lpstr>
      <vt:lpstr>Introduction</vt:lpstr>
      <vt:lpstr>Motivation</vt:lpstr>
      <vt:lpstr>Overview:  Tick Timer (TT)</vt:lpstr>
      <vt:lpstr>TT Features</vt:lpstr>
      <vt:lpstr>TT implementation</vt:lpstr>
      <vt:lpstr>Timer Modes</vt:lpstr>
      <vt:lpstr>Overview:  Programmable Interrupt Controller (PIC)</vt:lpstr>
      <vt:lpstr>PIC Registers</vt:lpstr>
      <vt:lpstr>Interrupt Handling</vt:lpstr>
      <vt:lpstr>PIC Implementation</vt:lpstr>
      <vt:lpstr>Overview:  Power Management (PM)</vt:lpstr>
      <vt:lpstr>Power Management Features</vt:lpstr>
      <vt:lpstr>Power Management Features</vt:lpstr>
      <vt:lpstr>Power Management Features</vt:lpstr>
      <vt:lpstr>Power Management Register (PMR) &amp; Implementation</vt:lpstr>
      <vt:lpstr>Power Management Evaluation</vt:lpstr>
      <vt:lpstr>Place and Route   with IC Compiler</vt:lpstr>
      <vt:lpstr>PowerPoint Presentation</vt:lpstr>
      <vt:lpstr>PowerPoint Presentation</vt:lpstr>
      <vt:lpstr>PowerPoint Presentation</vt:lpstr>
      <vt:lpstr>Sources</vt:lpstr>
      <vt:lpstr>Thank You!</vt:lpstr>
      <vt:lpstr>TT:   DC Synthesis</vt:lpstr>
      <vt:lpstr>PowerPoint Presentation</vt:lpstr>
      <vt:lpstr>PowerPoint Presentation</vt:lpstr>
      <vt:lpstr>PowerPoint Presentation</vt:lpstr>
      <vt:lpstr>PM:   DC Synthesis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Weinberg</dc:creator>
  <cp:lastModifiedBy>Elena Weinberg</cp:lastModifiedBy>
  <cp:revision>228</cp:revision>
  <dcterms:created xsi:type="dcterms:W3CDTF">2014-04-29T17:05:08Z</dcterms:created>
  <dcterms:modified xsi:type="dcterms:W3CDTF">2014-05-09T12:08:20Z</dcterms:modified>
</cp:coreProperties>
</file>